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3"/>
  </p:notesMasterIdLst>
  <p:sldIdLst>
    <p:sldId id="256" r:id="rId2"/>
    <p:sldId id="262" r:id="rId3"/>
    <p:sldId id="284" r:id="rId4"/>
    <p:sldId id="259" r:id="rId5"/>
    <p:sldId id="285" r:id="rId6"/>
    <p:sldId id="286" r:id="rId7"/>
    <p:sldId id="266" r:id="rId8"/>
    <p:sldId id="278" r:id="rId9"/>
    <p:sldId id="261" r:id="rId10"/>
    <p:sldId id="287" r:id="rId11"/>
    <p:sldId id="283" r:id="rId12"/>
  </p:sldIdLst>
  <p:sldSz cx="9144000" cy="6858000" type="screen4x3"/>
  <p:notesSz cx="6858000" cy="9144000"/>
  <p:defaultTextStyle>
    <a:defPPr>
      <a:defRPr lang="en-US"/>
    </a:defPPr>
    <a:lvl1pPr algn="l" rtl="0" fontAlgn="base">
      <a:lnSpc>
        <a:spcPct val="80000"/>
      </a:lnSpc>
      <a:spcBef>
        <a:spcPct val="20000"/>
      </a:spcBef>
      <a:spcAft>
        <a:spcPct val="0"/>
      </a:spcAft>
      <a:defRPr kern="1200">
        <a:solidFill>
          <a:schemeClr val="tx1"/>
        </a:solidFill>
        <a:latin typeface="Arial" pitchFamily="34" charset="0"/>
        <a:ea typeface="+mn-ea"/>
        <a:cs typeface="+mn-cs"/>
      </a:defRPr>
    </a:lvl1pPr>
    <a:lvl2pPr marL="457200" algn="l" rtl="0" fontAlgn="base">
      <a:lnSpc>
        <a:spcPct val="80000"/>
      </a:lnSpc>
      <a:spcBef>
        <a:spcPct val="20000"/>
      </a:spcBef>
      <a:spcAft>
        <a:spcPct val="0"/>
      </a:spcAft>
      <a:defRPr kern="1200">
        <a:solidFill>
          <a:schemeClr val="tx1"/>
        </a:solidFill>
        <a:latin typeface="Arial" pitchFamily="34" charset="0"/>
        <a:ea typeface="+mn-ea"/>
        <a:cs typeface="+mn-cs"/>
      </a:defRPr>
    </a:lvl2pPr>
    <a:lvl3pPr marL="914400" algn="l" rtl="0" fontAlgn="base">
      <a:lnSpc>
        <a:spcPct val="80000"/>
      </a:lnSpc>
      <a:spcBef>
        <a:spcPct val="20000"/>
      </a:spcBef>
      <a:spcAft>
        <a:spcPct val="0"/>
      </a:spcAft>
      <a:defRPr kern="1200">
        <a:solidFill>
          <a:schemeClr val="tx1"/>
        </a:solidFill>
        <a:latin typeface="Arial" pitchFamily="34" charset="0"/>
        <a:ea typeface="+mn-ea"/>
        <a:cs typeface="+mn-cs"/>
      </a:defRPr>
    </a:lvl3pPr>
    <a:lvl4pPr marL="1371600" algn="l" rtl="0" fontAlgn="base">
      <a:lnSpc>
        <a:spcPct val="80000"/>
      </a:lnSpc>
      <a:spcBef>
        <a:spcPct val="20000"/>
      </a:spcBef>
      <a:spcAft>
        <a:spcPct val="0"/>
      </a:spcAft>
      <a:defRPr kern="1200">
        <a:solidFill>
          <a:schemeClr val="tx1"/>
        </a:solidFill>
        <a:latin typeface="Arial" pitchFamily="34" charset="0"/>
        <a:ea typeface="+mn-ea"/>
        <a:cs typeface="+mn-cs"/>
      </a:defRPr>
    </a:lvl4pPr>
    <a:lvl5pPr marL="1828800" algn="l" rtl="0" fontAlgn="base">
      <a:lnSpc>
        <a:spcPct val="80000"/>
      </a:lnSpc>
      <a:spcBef>
        <a:spcPct val="2000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00FFCC"/>
    <a:srgbClr val="00CC99"/>
    <a:srgbClr val="0066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4836" autoAdjust="0"/>
  </p:normalViewPr>
  <p:slideViewPr>
    <p:cSldViewPr snapToGrid="0">
      <p:cViewPr varScale="1">
        <p:scale>
          <a:sx n="126" d="100"/>
          <a:sy n="126" d="100"/>
        </p:scale>
        <p:origin x="-11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B5890D9-98E3-405A-B66D-D12EF2B52C8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AF218-0E66-4538-BDE9-434A5FAB6E9A}"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6CDFF8-3DA1-4345-9D31-B59F8DA628BC}" type="slidenum">
              <a:rPr lang="en-US"/>
              <a:pPr/>
              <a:t>10</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6CDFF8-3DA1-4345-9D31-B59F8DA628BC}" type="slidenum">
              <a:rPr lang="en-US"/>
              <a:pPr/>
              <a:t>11</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F9F1FA-8CEB-4647-AC70-4CE9A26440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831FB-4D71-4647-AEC1-C6BB912FBFED}" type="slidenum">
              <a:rPr lang="en-US"/>
              <a:pPr/>
              <a:t>3</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831FB-4D71-4647-AEC1-C6BB912FBFED}" type="slidenum">
              <a:rPr lang="en-US"/>
              <a:pPr/>
              <a:t>4</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831FB-4D71-4647-AEC1-C6BB912FBFED}" type="slidenum">
              <a:rPr lang="en-US"/>
              <a:pPr/>
              <a:t>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831FB-4D71-4647-AEC1-C6BB912FBFED}" type="slidenum">
              <a:rPr lang="en-US"/>
              <a:pPr/>
              <a:t>6</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831FB-4D71-4647-AEC1-C6BB912FBFED}" type="slidenum">
              <a:rPr lang="en-US"/>
              <a:pPr/>
              <a:t>7</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6CDFF8-3DA1-4345-9D31-B59F8DA628BC}" type="slidenum">
              <a:rPr lang="en-US"/>
              <a:pPr/>
              <a:t>8</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6CDFF8-3DA1-4345-9D31-B59F8DA628BC}" type="slidenum">
              <a:rPr lang="en-US"/>
              <a:pPr/>
              <a:t>9</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pPr>
              <a:buFontTx/>
              <a:buChar cha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533400" y="1295400"/>
            <a:ext cx="8229600" cy="1143000"/>
          </a:xfrm>
        </p:spPr>
        <p:txBody>
          <a:bodyPr/>
          <a:lstStyle>
            <a:lvl1pPr algn="r">
              <a:defRPr sz="3600"/>
            </a:lvl1pPr>
          </a:lstStyle>
          <a:p>
            <a:r>
              <a:rPr lang="en-US" smtClean="0"/>
              <a:t>Click to edit Master title style</a:t>
            </a:r>
            <a:endParaRPr lang="en-US"/>
          </a:p>
        </p:txBody>
      </p:sp>
      <p:sp>
        <p:nvSpPr>
          <p:cNvPr id="53251" name="Rectangle 3"/>
          <p:cNvSpPr>
            <a:spLocks noGrp="1" noChangeArrowheads="1"/>
          </p:cNvSpPr>
          <p:nvPr>
            <p:ph type="subTitle" idx="1"/>
          </p:nvPr>
        </p:nvSpPr>
        <p:spPr>
          <a:xfrm>
            <a:off x="3711575" y="2819400"/>
            <a:ext cx="5051425" cy="1295400"/>
          </a:xfrm>
        </p:spPr>
        <p:txBody>
          <a:bodyPr/>
          <a:lstStyle>
            <a:lvl1pPr marL="0" indent="0" algn="r">
              <a:buFontTx/>
              <a:buNone/>
              <a:defRPr/>
            </a:lvl1pPr>
          </a:lstStyle>
          <a:p>
            <a:r>
              <a:rPr lang="en-US" smtClean="0"/>
              <a:t>Click to edit Master subtitle style</a:t>
            </a:r>
            <a:endParaRPr lang="en-US"/>
          </a:p>
        </p:txBody>
      </p:sp>
      <p:sp>
        <p:nvSpPr>
          <p:cNvPr id="53252" name="Rectangle 4"/>
          <p:cNvSpPr>
            <a:spLocks noGrp="1" noChangeArrowheads="1"/>
          </p:cNvSpPr>
          <p:nvPr>
            <p:ph type="dt" sz="half" idx="2"/>
          </p:nvPr>
        </p:nvSpPr>
        <p:spPr>
          <a:xfrm>
            <a:off x="304800" y="6400800"/>
            <a:ext cx="1905000" cy="457200"/>
          </a:xfrm>
        </p:spPr>
        <p:txBody>
          <a:bodyPr/>
          <a:lstStyle>
            <a:lvl1pPr>
              <a:defRPr/>
            </a:lvl1pPr>
          </a:lstStyle>
          <a:p>
            <a:endParaRPr lang="en-US"/>
          </a:p>
        </p:txBody>
      </p:sp>
      <p:sp>
        <p:nvSpPr>
          <p:cNvPr id="53253" name="Rectangle 5"/>
          <p:cNvSpPr>
            <a:spLocks noGrp="1" noChangeArrowheads="1"/>
          </p:cNvSpPr>
          <p:nvPr>
            <p:ph type="ftr" sz="quarter" idx="3"/>
          </p:nvPr>
        </p:nvSpPr>
        <p:spPr>
          <a:xfrm>
            <a:off x="3505200" y="6400800"/>
            <a:ext cx="2895600" cy="457200"/>
          </a:xfrm>
        </p:spPr>
        <p:txBody>
          <a:bodyPr/>
          <a:lstStyle>
            <a:lvl1pPr>
              <a:defRPr/>
            </a:lvl1pPr>
          </a:lstStyle>
          <a:p>
            <a:endParaRPr lang="en-US"/>
          </a:p>
        </p:txBody>
      </p:sp>
      <p:sp>
        <p:nvSpPr>
          <p:cNvPr id="53254" name="Rectangle 6"/>
          <p:cNvSpPr>
            <a:spLocks noGrp="1" noChangeArrowheads="1"/>
          </p:cNvSpPr>
          <p:nvPr>
            <p:ph type="sldNum" sz="quarter" idx="4"/>
          </p:nvPr>
        </p:nvSpPr>
        <p:spPr>
          <a:xfrm>
            <a:off x="6934200" y="6400800"/>
            <a:ext cx="1905000" cy="457200"/>
          </a:xfrm>
        </p:spPr>
        <p:txBody>
          <a:bodyPr/>
          <a:lstStyle>
            <a:lvl1pPr>
              <a:defRPr/>
            </a:lvl1pPr>
          </a:lstStyle>
          <a:p>
            <a:fld id="{846180F7-84A5-4DE2-A343-11D6FA9CCB3A}" type="slidenum">
              <a:rPr lang="en-US"/>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BF9D35-82A1-417E-AEAF-EF384908338B}" type="slidenum">
              <a:rPr lang="en-US"/>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304800"/>
            <a:ext cx="1752600" cy="56626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304800"/>
            <a:ext cx="5105400" cy="5662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A4D13F-D8E3-476A-A7C7-65BA8C7E3732}" type="slidenum">
              <a:rPr lang="en-US"/>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0C42458-6124-494A-92C4-727D0F4D555F}" type="slidenum">
              <a:rPr lang="en-US"/>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B475730-2EB4-4215-AA34-933E41983724}" type="slidenum">
              <a:rPr lang="en-US"/>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13A1824-3056-4A8C-9F51-4D8FFEABF58D}" type="slidenum">
              <a:rPr lang="en-US"/>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42C23BE-1076-489B-AB48-D90148F639A0}" type="slidenum">
              <a:rPr lang="en-US"/>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8D5EE85-58C6-44E2-A3C8-77DCA5A26AB6}" type="slidenum">
              <a:rPr lang="en-US"/>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EFB768F-0C9C-4B42-90E6-A6CBF6C85F31}" type="slidenum">
              <a:rPr lang="en-US"/>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8AC505C-BA3D-40B0-B261-856E4A92A793}" type="slidenum">
              <a:rPr lang="en-US"/>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AE1038-41B4-4B01-B8CE-6C3B849B41BB}" type="slidenum">
              <a:rPr lang="en-US"/>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2227" name="Rectangle 3"/>
          <p:cNvSpPr>
            <a:spLocks noGrp="1" noChangeArrowheads="1"/>
          </p:cNvSpPr>
          <p:nvPr>
            <p:ph type="body" idx="1"/>
          </p:nvPr>
        </p:nvSpPr>
        <p:spPr bwMode="auto">
          <a:xfrm>
            <a:off x="1752600" y="1395413"/>
            <a:ext cx="70104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p:txBody>
      </p:sp>
      <p:sp>
        <p:nvSpPr>
          <p:cNvPr id="522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lvl1pPr>
          </a:lstStyle>
          <a:p>
            <a:endParaRPr lang="en-US"/>
          </a:p>
        </p:txBody>
      </p:sp>
      <p:sp>
        <p:nvSpPr>
          <p:cNvPr id="522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lvl1pPr>
          </a:lstStyle>
          <a:p>
            <a:endParaRPr lang="en-US"/>
          </a:p>
        </p:txBody>
      </p:sp>
      <p:sp>
        <p:nvSpPr>
          <p:cNvPr id="522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vl1pPr>
          </a:lstStyle>
          <a:p>
            <a:fld id="{2F110ABC-F9AA-40D7-8DAA-F36E65B09BA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rgbClr val="006666"/>
          </a:solidFill>
          <a:latin typeface="+mj-lt"/>
          <a:ea typeface="+mj-ea"/>
          <a:cs typeface="+mj-cs"/>
        </a:defRPr>
      </a:lvl1pPr>
      <a:lvl2pPr algn="l" rtl="0" eaLnBrk="1" fontAlgn="base" hangingPunct="1">
        <a:spcBef>
          <a:spcPct val="0"/>
        </a:spcBef>
        <a:spcAft>
          <a:spcPct val="0"/>
        </a:spcAft>
        <a:defRPr sz="3200" b="1">
          <a:solidFill>
            <a:srgbClr val="006666"/>
          </a:solidFill>
          <a:latin typeface="Tahoma" pitchFamily="34" charset="0"/>
        </a:defRPr>
      </a:lvl2pPr>
      <a:lvl3pPr algn="l" rtl="0" eaLnBrk="1" fontAlgn="base" hangingPunct="1">
        <a:spcBef>
          <a:spcPct val="0"/>
        </a:spcBef>
        <a:spcAft>
          <a:spcPct val="0"/>
        </a:spcAft>
        <a:defRPr sz="3200" b="1">
          <a:solidFill>
            <a:srgbClr val="006666"/>
          </a:solidFill>
          <a:latin typeface="Tahoma" pitchFamily="34" charset="0"/>
        </a:defRPr>
      </a:lvl3pPr>
      <a:lvl4pPr algn="l" rtl="0" eaLnBrk="1" fontAlgn="base" hangingPunct="1">
        <a:spcBef>
          <a:spcPct val="0"/>
        </a:spcBef>
        <a:spcAft>
          <a:spcPct val="0"/>
        </a:spcAft>
        <a:defRPr sz="3200" b="1">
          <a:solidFill>
            <a:srgbClr val="006666"/>
          </a:solidFill>
          <a:latin typeface="Tahoma" pitchFamily="34" charset="0"/>
        </a:defRPr>
      </a:lvl4pPr>
      <a:lvl5pPr algn="l" rtl="0" eaLnBrk="1" fontAlgn="base" hangingPunct="1">
        <a:spcBef>
          <a:spcPct val="0"/>
        </a:spcBef>
        <a:spcAft>
          <a:spcPct val="0"/>
        </a:spcAft>
        <a:defRPr sz="3200" b="1">
          <a:solidFill>
            <a:srgbClr val="006666"/>
          </a:solidFill>
          <a:latin typeface="Tahoma" pitchFamily="34" charset="0"/>
        </a:defRPr>
      </a:lvl5pPr>
      <a:lvl6pPr marL="457200" algn="l" rtl="0" eaLnBrk="1" fontAlgn="base" hangingPunct="1">
        <a:spcBef>
          <a:spcPct val="0"/>
        </a:spcBef>
        <a:spcAft>
          <a:spcPct val="0"/>
        </a:spcAft>
        <a:defRPr sz="3200" b="1">
          <a:solidFill>
            <a:srgbClr val="006666"/>
          </a:solidFill>
          <a:latin typeface="Tahoma" pitchFamily="34" charset="0"/>
        </a:defRPr>
      </a:lvl6pPr>
      <a:lvl7pPr marL="914400" algn="l" rtl="0" eaLnBrk="1" fontAlgn="base" hangingPunct="1">
        <a:spcBef>
          <a:spcPct val="0"/>
        </a:spcBef>
        <a:spcAft>
          <a:spcPct val="0"/>
        </a:spcAft>
        <a:defRPr sz="3200" b="1">
          <a:solidFill>
            <a:srgbClr val="006666"/>
          </a:solidFill>
          <a:latin typeface="Tahoma" pitchFamily="34" charset="0"/>
        </a:defRPr>
      </a:lvl7pPr>
      <a:lvl8pPr marL="1371600" algn="l" rtl="0" eaLnBrk="1" fontAlgn="base" hangingPunct="1">
        <a:spcBef>
          <a:spcPct val="0"/>
        </a:spcBef>
        <a:spcAft>
          <a:spcPct val="0"/>
        </a:spcAft>
        <a:defRPr sz="3200" b="1">
          <a:solidFill>
            <a:srgbClr val="006666"/>
          </a:solidFill>
          <a:latin typeface="Tahoma" pitchFamily="34" charset="0"/>
        </a:defRPr>
      </a:lvl8pPr>
      <a:lvl9pPr marL="1828800" algn="l" rtl="0" eaLnBrk="1" fontAlgn="base" hangingPunct="1">
        <a:spcBef>
          <a:spcPct val="0"/>
        </a:spcBef>
        <a:spcAft>
          <a:spcPct val="0"/>
        </a:spcAft>
        <a:defRPr sz="3200" b="1">
          <a:solidFill>
            <a:srgbClr val="006666"/>
          </a:solidFill>
          <a:latin typeface="Tahoma" pitchFamily="34" charset="0"/>
        </a:defRPr>
      </a:lvl9pPr>
    </p:titleStyle>
    <p:bodyStyle>
      <a:lvl1pPr marL="342900" indent="-342900" algn="l" rtl="0" eaLnBrk="1" fontAlgn="base" hangingPunct="1">
        <a:spcBef>
          <a:spcPct val="5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32796" y="2588985"/>
            <a:ext cx="7429500" cy="1143000"/>
          </a:xfrm>
        </p:spPr>
        <p:txBody>
          <a:bodyPr/>
          <a:lstStyle/>
          <a:p>
            <a:r>
              <a:rPr lang="en-US" sz="5000" dirty="0">
                <a:latin typeface="Gill Sans MT" pitchFamily="34" charset="0"/>
              </a:rPr>
              <a:t>Introduction </a:t>
            </a:r>
            <a:r>
              <a:rPr lang="en-US" sz="5000" dirty="0" smtClean="0">
                <a:latin typeface="Gill Sans MT" pitchFamily="34" charset="0"/>
              </a:rPr>
              <a:t/>
            </a:r>
            <a:br>
              <a:rPr lang="en-US" sz="5000" dirty="0" smtClean="0">
                <a:latin typeface="Gill Sans MT" pitchFamily="34" charset="0"/>
              </a:rPr>
            </a:br>
            <a:r>
              <a:rPr lang="en-US" sz="5000" dirty="0" smtClean="0">
                <a:latin typeface="Gill Sans MT" pitchFamily="34" charset="0"/>
              </a:rPr>
              <a:t>to CUNYfirst </a:t>
            </a:r>
            <a:br>
              <a:rPr lang="en-US" sz="5000" dirty="0" smtClean="0">
                <a:latin typeface="Gill Sans MT" pitchFamily="34" charset="0"/>
              </a:rPr>
            </a:br>
            <a:r>
              <a:rPr lang="en-US" sz="5000" dirty="0" smtClean="0">
                <a:latin typeface="Gill Sans MT" pitchFamily="34" charset="0"/>
              </a:rPr>
              <a:t>Finance/Budget</a:t>
            </a:r>
            <a:endParaRPr lang="en-US" sz="5000" dirty="0"/>
          </a:p>
        </p:txBody>
      </p:sp>
      <p:sp>
        <p:nvSpPr>
          <p:cNvPr id="2051" name="Rectangle 3"/>
          <p:cNvSpPr>
            <a:spLocks noGrp="1" noChangeArrowheads="1"/>
          </p:cNvSpPr>
          <p:nvPr>
            <p:ph type="subTitle" idx="1"/>
          </p:nvPr>
        </p:nvSpPr>
        <p:spPr>
          <a:xfrm>
            <a:off x="3490460" y="5560786"/>
            <a:ext cx="5248275" cy="1109663"/>
          </a:xfrm>
        </p:spPr>
        <p:txBody>
          <a:bodyPr/>
          <a:lstStyle/>
          <a:p>
            <a:pPr>
              <a:lnSpc>
                <a:spcPct val="120000"/>
              </a:lnSpc>
            </a:pPr>
            <a:r>
              <a:rPr lang="en-US" sz="2600" i="1" dirty="0" smtClean="0">
                <a:latin typeface="Garamond" pitchFamily="18" charset="0"/>
              </a:rPr>
              <a:t>Getting Started</a:t>
            </a:r>
            <a:endParaRPr lang="en-US" sz="2600" i="1" dirty="0">
              <a:latin typeface="Garamond" pitchFamily="18"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US" sz="4000" dirty="0" smtClean="0"/>
              <a:t>What else is different?</a:t>
            </a:r>
            <a:endParaRPr lang="en-US" sz="4000" dirty="0"/>
          </a:p>
        </p:txBody>
      </p:sp>
      <p:sp>
        <p:nvSpPr>
          <p:cNvPr id="7176" name="Rectangle 8"/>
          <p:cNvSpPr>
            <a:spLocks noGrp="1" noChangeArrowheads="1"/>
          </p:cNvSpPr>
          <p:nvPr>
            <p:ph type="body" idx="1"/>
          </p:nvPr>
        </p:nvSpPr>
        <p:spPr>
          <a:xfrm>
            <a:off x="1752600" y="1395413"/>
            <a:ext cx="6858000" cy="4572000"/>
          </a:xfrm>
        </p:spPr>
        <p:txBody>
          <a:bodyPr/>
          <a:lstStyle/>
          <a:p>
            <a:pPr>
              <a:buFont typeface="Wingdings" pitchFamily="2" charset="2"/>
              <a:buChar char="§"/>
            </a:pPr>
            <a:r>
              <a:rPr lang="en-US" dirty="0" smtClean="0"/>
              <a:t>Staples Advantage, Campus Support Services (</a:t>
            </a:r>
            <a:r>
              <a:rPr lang="en-US" dirty="0" err="1" smtClean="0"/>
              <a:t>PrintWorks</a:t>
            </a:r>
            <a:r>
              <a:rPr lang="en-US" dirty="0" smtClean="0"/>
              <a:t>, Central Stores, etc), and Credit Cards (Procurement and Travel) are still available, but the processes will change.</a:t>
            </a:r>
          </a:p>
          <a:p>
            <a:pPr>
              <a:buFont typeface="Wingdings" pitchFamily="2" charset="2"/>
              <a:buChar char="§"/>
            </a:pPr>
            <a:r>
              <a:rPr lang="en-US" dirty="0" smtClean="0"/>
              <a:t>All items that are received must be entered in CUNYfirst by the Department.</a:t>
            </a:r>
          </a:p>
          <a:p>
            <a:pPr>
              <a:buFont typeface="Wingdings" pitchFamily="2" charset="2"/>
              <a:buChar char="§"/>
            </a:pPr>
            <a:r>
              <a:rPr lang="en-US" dirty="0" smtClean="0"/>
              <a:t>OTPS Budgets in CUNYfirst are by </a:t>
            </a:r>
            <a:r>
              <a:rPr lang="en-US" dirty="0" smtClean="0"/>
              <a:t>NPS Budget Accounts </a:t>
            </a:r>
            <a:r>
              <a:rPr lang="en-US" dirty="0" smtClean="0"/>
              <a:t>and </a:t>
            </a:r>
            <a:r>
              <a:rPr lang="en-US" dirty="0" smtClean="0"/>
              <a:t>are </a:t>
            </a:r>
            <a:r>
              <a:rPr lang="en-US" dirty="0" smtClean="0"/>
              <a:t>more detailed for Departments.</a:t>
            </a:r>
          </a:p>
          <a:p>
            <a:pPr>
              <a:buFont typeface="Wingdings" pitchFamily="2" charset="2"/>
              <a:buChar char="§"/>
            </a:pPr>
            <a:r>
              <a:rPr lang="en-US" dirty="0" smtClean="0"/>
              <a:t>Security and access are critical.</a:t>
            </a:r>
          </a:p>
          <a:p>
            <a:pPr>
              <a:lnSpc>
                <a:spcPct val="90000"/>
              </a:lnSpc>
              <a:buNone/>
            </a:pP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US" sz="4000" dirty="0" smtClean="0"/>
              <a:t>Next Steps…</a:t>
            </a:r>
            <a:endParaRPr lang="en-US" sz="4000" dirty="0"/>
          </a:p>
        </p:txBody>
      </p:sp>
      <p:sp>
        <p:nvSpPr>
          <p:cNvPr id="7176" name="Rectangle 8"/>
          <p:cNvSpPr>
            <a:spLocks noGrp="1" noChangeArrowheads="1"/>
          </p:cNvSpPr>
          <p:nvPr>
            <p:ph type="body" idx="1"/>
          </p:nvPr>
        </p:nvSpPr>
        <p:spPr>
          <a:xfrm>
            <a:off x="1752600" y="1395413"/>
            <a:ext cx="6858000" cy="5247212"/>
          </a:xfrm>
        </p:spPr>
        <p:txBody>
          <a:bodyPr/>
          <a:lstStyle/>
          <a:p>
            <a:pPr>
              <a:lnSpc>
                <a:spcPct val="90000"/>
              </a:lnSpc>
            </a:pPr>
            <a:r>
              <a:rPr lang="en-US" dirty="0" smtClean="0"/>
              <a:t>We are all still learning CUNYfirst. We do not know all the questions and do not have all the answers – yet. </a:t>
            </a:r>
            <a:r>
              <a:rPr lang="en-US" dirty="0" smtClean="0">
                <a:sym typeface="Wingdings" pitchFamily="2" charset="2"/>
              </a:rPr>
              <a:t></a:t>
            </a:r>
          </a:p>
          <a:p>
            <a:pPr>
              <a:lnSpc>
                <a:spcPct val="90000"/>
              </a:lnSpc>
            </a:pPr>
            <a:r>
              <a:rPr lang="en-US" dirty="0" smtClean="0">
                <a:sym typeface="Wingdings" pitchFamily="2" charset="2"/>
              </a:rPr>
              <a:t>We will work closely with all end users to make sure they are comfortable in processing financial transactions in CUNYfirst.</a:t>
            </a:r>
          </a:p>
          <a:p>
            <a:pPr>
              <a:lnSpc>
                <a:spcPct val="90000"/>
              </a:lnSpc>
            </a:pPr>
            <a:r>
              <a:rPr lang="en-US" dirty="0" smtClean="0">
                <a:sym typeface="Wingdings" pitchFamily="2" charset="2"/>
              </a:rPr>
              <a:t>We will use this as an opportunity to review business processes and improve all documentation we provide.</a:t>
            </a:r>
            <a:endParaRPr lang="en-US" dirty="0"/>
          </a:p>
        </p:txBody>
      </p:sp>
      <p:pic>
        <p:nvPicPr>
          <p:cNvPr id="4" name="Picture 4" descr="C:\Users\staff\AppData\Local\Microsoft\Windows\Temporary Internet Files\Content.IE5\HLWV2D7W\MC900433816[1].png"/>
          <p:cNvPicPr>
            <a:picLocks noChangeAspect="1" noChangeArrowheads="1"/>
          </p:cNvPicPr>
          <p:nvPr/>
        </p:nvPicPr>
        <p:blipFill>
          <a:blip r:embed="rId3" cstate="print"/>
          <a:srcRect/>
          <a:stretch>
            <a:fillRect/>
          </a:stretch>
        </p:blipFill>
        <p:spPr bwMode="auto">
          <a:xfrm>
            <a:off x="1934713" y="4774261"/>
            <a:ext cx="1828572" cy="1828572"/>
          </a:xfrm>
          <a:prstGeom prst="rect">
            <a:avLst/>
          </a:prstGeom>
          <a:noFill/>
        </p:spPr>
      </p:pic>
      <p:sp>
        <p:nvSpPr>
          <p:cNvPr id="5" name="TextBox 4"/>
          <p:cNvSpPr txBox="1"/>
          <p:nvPr/>
        </p:nvSpPr>
        <p:spPr>
          <a:xfrm>
            <a:off x="3967438" y="4964963"/>
            <a:ext cx="4420860" cy="892552"/>
          </a:xfrm>
          <a:prstGeom prst="rect">
            <a:avLst/>
          </a:prstGeom>
          <a:noFill/>
        </p:spPr>
        <p:txBody>
          <a:bodyPr wrap="square" rtlCol="0">
            <a:spAutoFit/>
          </a:bodyPr>
          <a:lstStyle/>
          <a:p>
            <a:pPr algn="ctr"/>
            <a:r>
              <a:rPr lang="en-US" sz="2000" i="1" u="sng" dirty="0" smtClean="0">
                <a:solidFill>
                  <a:schemeClr val="accent2">
                    <a:lumMod val="75000"/>
                  </a:schemeClr>
                </a:solidFill>
              </a:rPr>
              <a:t>Did you know?</a:t>
            </a:r>
          </a:p>
          <a:p>
            <a:pPr algn="ctr"/>
            <a:r>
              <a:rPr lang="en-US" sz="2000" i="1" dirty="0" smtClean="0">
                <a:solidFill>
                  <a:schemeClr val="accent2">
                    <a:lumMod val="75000"/>
                  </a:schemeClr>
                </a:solidFill>
              </a:rPr>
              <a:t>We are 100% confident that our implementation will be successful.</a:t>
            </a:r>
            <a:endParaRPr lang="en-US" sz="2000" i="1" dirty="0">
              <a:solidFill>
                <a:schemeClr val="accent2">
                  <a:lumMod val="75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sz="4000" dirty="0" smtClean="0"/>
              <a:t>Training Goal</a:t>
            </a:r>
            <a:endParaRPr lang="en-US" sz="4000" dirty="0"/>
          </a:p>
        </p:txBody>
      </p:sp>
      <p:sp>
        <p:nvSpPr>
          <p:cNvPr id="8202" name="Rectangle 10"/>
          <p:cNvSpPr>
            <a:spLocks noGrp="1" noChangeArrowheads="1"/>
          </p:cNvSpPr>
          <p:nvPr>
            <p:ph type="body" idx="1"/>
          </p:nvPr>
        </p:nvSpPr>
        <p:spPr>
          <a:noFill/>
        </p:spPr>
        <p:txBody>
          <a:bodyPr/>
          <a:lstStyle/>
          <a:p>
            <a:pPr>
              <a:buNone/>
            </a:pPr>
            <a:r>
              <a:rPr lang="en-US" dirty="0" smtClean="0"/>
              <a:t>	</a:t>
            </a:r>
            <a:r>
              <a:rPr lang="en-US" sz="3600" dirty="0" smtClean="0"/>
              <a:t>To introduce the campus community to the CUNYfirst Finance/Budget module and to discuss tax levy purchasing, receiving, and accounts payable in CUNYfirst</a:t>
            </a:r>
            <a:endParaRPr lang="en-US" sz="36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0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p:txBody>
          <a:bodyPr/>
          <a:lstStyle/>
          <a:p>
            <a:r>
              <a:rPr lang="en-US" sz="4000" dirty="0" smtClean="0"/>
              <a:t>Agenda</a:t>
            </a:r>
            <a:endParaRPr lang="en-US" sz="4000" dirty="0"/>
          </a:p>
        </p:txBody>
      </p:sp>
      <p:sp>
        <p:nvSpPr>
          <p:cNvPr id="5126" name="Rectangle 6"/>
          <p:cNvSpPr>
            <a:spLocks noGrp="1" noChangeArrowheads="1"/>
          </p:cNvSpPr>
          <p:nvPr>
            <p:ph type="body" idx="1"/>
          </p:nvPr>
        </p:nvSpPr>
        <p:spPr>
          <a:xfrm>
            <a:off x="1752600" y="1395413"/>
            <a:ext cx="6735763" cy="4733334"/>
          </a:xfrm>
        </p:spPr>
        <p:txBody>
          <a:bodyPr/>
          <a:lstStyle/>
          <a:p>
            <a:pPr>
              <a:buFont typeface="Wingdings" pitchFamily="2" charset="2"/>
              <a:buChar char="§"/>
            </a:pPr>
            <a:r>
              <a:rPr lang="en-US" dirty="0" smtClean="0"/>
              <a:t>What is CUNYfirst?</a:t>
            </a:r>
          </a:p>
          <a:p>
            <a:pPr>
              <a:buFont typeface="Wingdings" pitchFamily="2" charset="2"/>
              <a:buChar char="§"/>
            </a:pPr>
            <a:r>
              <a:rPr lang="en-US" dirty="0" smtClean="0"/>
              <a:t>When will Tax Levy CUNYfirst Purchasing, Receiving, and Accounts Payable begin and what will this mean for how I will do my job?</a:t>
            </a:r>
          </a:p>
          <a:p>
            <a:pPr>
              <a:buFont typeface="Wingdings" pitchFamily="2" charset="2"/>
              <a:buChar char="§"/>
            </a:pPr>
            <a:r>
              <a:rPr lang="en-US" dirty="0" smtClean="0"/>
              <a:t>How will I buy something?</a:t>
            </a:r>
          </a:p>
          <a:p>
            <a:pPr>
              <a:buFont typeface="Wingdings" pitchFamily="2" charset="2"/>
              <a:buChar char="§"/>
            </a:pPr>
            <a:r>
              <a:rPr lang="en-US" dirty="0" smtClean="0"/>
              <a:t>Where do I charge things to?</a:t>
            </a:r>
          </a:p>
          <a:p>
            <a:pPr>
              <a:buFont typeface="Wingdings" pitchFamily="2" charset="2"/>
              <a:buChar char="§"/>
            </a:pPr>
            <a:r>
              <a:rPr lang="en-US" dirty="0" smtClean="0"/>
              <a:t>How will I learn how to use CUNYfirst Purchasing, Receiving, and Accounts Payable?</a:t>
            </a:r>
          </a:p>
          <a:p>
            <a:pPr>
              <a:buFont typeface="Wingdings" pitchFamily="2" charset="2"/>
              <a:buChar char="§"/>
            </a:pPr>
            <a:r>
              <a:rPr lang="en-US" dirty="0" smtClean="0"/>
              <a:t>What else will be different?</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p:txBody>
          <a:bodyPr/>
          <a:lstStyle/>
          <a:p>
            <a:r>
              <a:rPr lang="en-US" sz="4000" dirty="0" smtClean="0"/>
              <a:t>CUNYfirst Modules</a:t>
            </a:r>
            <a:endParaRPr lang="en-US" sz="4000" dirty="0"/>
          </a:p>
        </p:txBody>
      </p:sp>
      <p:sp>
        <p:nvSpPr>
          <p:cNvPr id="5126" name="Rectangle 6"/>
          <p:cNvSpPr>
            <a:spLocks noGrp="1" noChangeArrowheads="1"/>
          </p:cNvSpPr>
          <p:nvPr>
            <p:ph type="body" idx="1"/>
          </p:nvPr>
        </p:nvSpPr>
        <p:spPr>
          <a:xfrm>
            <a:off x="1752600" y="1395413"/>
            <a:ext cx="6735763" cy="4572000"/>
          </a:xfrm>
        </p:spPr>
        <p:txBody>
          <a:bodyPr/>
          <a:lstStyle/>
          <a:p>
            <a:pPr>
              <a:buFont typeface="Wingdings" pitchFamily="2" charset="2"/>
              <a:buChar char="§"/>
            </a:pPr>
            <a:r>
              <a:rPr lang="en-US" dirty="0" smtClean="0"/>
              <a:t>Campus Solutions</a:t>
            </a:r>
          </a:p>
          <a:p>
            <a:pPr>
              <a:buFont typeface="Wingdings" pitchFamily="2" charset="2"/>
              <a:buChar char="§"/>
            </a:pPr>
            <a:r>
              <a:rPr lang="en-US" dirty="0" smtClean="0"/>
              <a:t>Human Capital Management</a:t>
            </a:r>
          </a:p>
          <a:p>
            <a:pPr>
              <a:buFont typeface="Wingdings" pitchFamily="2" charset="2"/>
              <a:buChar char="§"/>
            </a:pPr>
            <a:r>
              <a:rPr lang="en-US" dirty="0" smtClean="0"/>
              <a:t>Finance</a:t>
            </a:r>
            <a:endParaRPr lang="en-US" dirty="0"/>
          </a:p>
        </p:txBody>
      </p:sp>
      <p:pic>
        <p:nvPicPr>
          <p:cNvPr id="1028" name="Picture 4" descr="C:\Users\staff\AppData\Local\Microsoft\Windows\Temporary Internet Files\Content.IE5\HLWV2D7W\MC900433816[1].png"/>
          <p:cNvPicPr>
            <a:picLocks noChangeAspect="1" noChangeArrowheads="1"/>
          </p:cNvPicPr>
          <p:nvPr/>
        </p:nvPicPr>
        <p:blipFill>
          <a:blip r:embed="rId3" cstate="print"/>
          <a:srcRect/>
          <a:stretch>
            <a:fillRect/>
          </a:stretch>
        </p:blipFill>
        <p:spPr bwMode="auto">
          <a:xfrm>
            <a:off x="1934713" y="3716281"/>
            <a:ext cx="1828572" cy="1828572"/>
          </a:xfrm>
          <a:prstGeom prst="rect">
            <a:avLst/>
          </a:prstGeom>
          <a:noFill/>
        </p:spPr>
      </p:pic>
      <p:sp>
        <p:nvSpPr>
          <p:cNvPr id="7" name="TextBox 6"/>
          <p:cNvSpPr txBox="1"/>
          <p:nvPr/>
        </p:nvSpPr>
        <p:spPr>
          <a:xfrm>
            <a:off x="3967438" y="3906983"/>
            <a:ext cx="4420860" cy="1384995"/>
          </a:xfrm>
          <a:prstGeom prst="rect">
            <a:avLst/>
          </a:prstGeom>
          <a:noFill/>
        </p:spPr>
        <p:txBody>
          <a:bodyPr wrap="square" rtlCol="0">
            <a:spAutoFit/>
          </a:bodyPr>
          <a:lstStyle/>
          <a:p>
            <a:pPr algn="ctr"/>
            <a:r>
              <a:rPr lang="en-US" sz="2000" i="1" u="sng" dirty="0" smtClean="0">
                <a:solidFill>
                  <a:schemeClr val="accent2">
                    <a:lumMod val="75000"/>
                  </a:schemeClr>
                </a:solidFill>
              </a:rPr>
              <a:t>Did you know?</a:t>
            </a:r>
          </a:p>
          <a:p>
            <a:pPr algn="ctr"/>
            <a:r>
              <a:rPr lang="en-US" sz="2000" i="1" dirty="0" smtClean="0">
                <a:solidFill>
                  <a:schemeClr val="accent2">
                    <a:lumMod val="75000"/>
                  </a:schemeClr>
                </a:solidFill>
              </a:rPr>
              <a:t>The Finance module was actually the first module that was implemented in CUNYfirst.  It was rolled out in June 2008.</a:t>
            </a:r>
            <a:endParaRPr lang="en-US" sz="2000" i="1" dirty="0">
              <a:solidFill>
                <a:schemeClr val="accent2">
                  <a:lumMod val="75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p:txBody>
          <a:bodyPr/>
          <a:lstStyle/>
          <a:p>
            <a:r>
              <a:rPr lang="en-US" sz="4000" dirty="0" smtClean="0"/>
              <a:t>Let’s Get Started </a:t>
            </a:r>
            <a:r>
              <a:rPr lang="en-US" sz="4000" dirty="0" smtClean="0">
                <a:sym typeface="Wingdings" pitchFamily="2" charset="2"/>
              </a:rPr>
              <a:t></a:t>
            </a:r>
            <a:endParaRPr lang="en-US" sz="4000" dirty="0"/>
          </a:p>
        </p:txBody>
      </p:sp>
      <p:sp>
        <p:nvSpPr>
          <p:cNvPr id="5126" name="Rectangle 6"/>
          <p:cNvSpPr>
            <a:spLocks noGrp="1" noChangeArrowheads="1"/>
          </p:cNvSpPr>
          <p:nvPr>
            <p:ph type="body" idx="1"/>
          </p:nvPr>
        </p:nvSpPr>
        <p:spPr>
          <a:xfrm>
            <a:off x="1752600" y="1395412"/>
            <a:ext cx="6735763" cy="5035615"/>
          </a:xfrm>
        </p:spPr>
        <p:txBody>
          <a:bodyPr/>
          <a:lstStyle/>
          <a:p>
            <a:pPr>
              <a:buFont typeface="Wingdings" pitchFamily="2" charset="2"/>
              <a:buChar char="§"/>
            </a:pPr>
            <a:r>
              <a:rPr lang="en-US" dirty="0" smtClean="0"/>
              <a:t>All Fiscal Year 2014 Tax Levy OTPS purchases, approvals, receipts, and payments to outside vendors, as well as travel reimbursements, will be processed in CUNYfirst.</a:t>
            </a:r>
          </a:p>
          <a:p>
            <a:pPr>
              <a:buFont typeface="Wingdings" pitchFamily="2" charset="2"/>
              <a:buChar char="§"/>
            </a:pPr>
            <a:r>
              <a:rPr lang="en-US" dirty="0" smtClean="0"/>
              <a:t>CUNYfirst is web-based so sending paper across campus will be reduced.</a:t>
            </a:r>
          </a:p>
          <a:p>
            <a:pPr>
              <a:buFont typeface="Wingdings" pitchFamily="2" charset="2"/>
              <a:buChar char="§"/>
            </a:pPr>
            <a:r>
              <a:rPr lang="en-US" dirty="0" smtClean="0"/>
              <a:t>FBSC will transition away from retyping purchase requisitions.</a:t>
            </a:r>
          </a:p>
          <a:p>
            <a:pPr>
              <a:buFont typeface="Wingdings" pitchFamily="2" charset="2"/>
              <a:buChar char="§"/>
            </a:pPr>
            <a:r>
              <a:rPr lang="en-US" dirty="0" smtClean="0"/>
              <a:t>Departments will be able to see the status of their OTPS transactions throughout the process.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p:txBody>
          <a:bodyPr/>
          <a:lstStyle/>
          <a:p>
            <a:r>
              <a:rPr lang="en-US" sz="4000" dirty="0" smtClean="0"/>
              <a:t>Let’s Buy Something</a:t>
            </a:r>
            <a:endParaRPr lang="en-US" sz="4000" dirty="0"/>
          </a:p>
        </p:txBody>
      </p:sp>
      <p:sp>
        <p:nvSpPr>
          <p:cNvPr id="5126" name="Rectangle 6"/>
          <p:cNvSpPr>
            <a:spLocks noGrp="1" noChangeArrowheads="1"/>
          </p:cNvSpPr>
          <p:nvPr>
            <p:ph type="body" idx="1"/>
          </p:nvPr>
        </p:nvSpPr>
        <p:spPr>
          <a:xfrm>
            <a:off x="1752600" y="1395412"/>
            <a:ext cx="6735763" cy="5035615"/>
          </a:xfrm>
        </p:spPr>
        <p:txBody>
          <a:bodyPr/>
          <a:lstStyle/>
          <a:p>
            <a:pPr>
              <a:buFont typeface="Wingdings" pitchFamily="2" charset="2"/>
              <a:buChar char="§"/>
            </a:pPr>
            <a:r>
              <a:rPr lang="en-US" dirty="0" smtClean="0"/>
              <a:t>Requestor – creates requisition</a:t>
            </a:r>
          </a:p>
          <a:p>
            <a:pPr>
              <a:buFont typeface="Wingdings" pitchFamily="2" charset="2"/>
              <a:buChar char="§"/>
            </a:pPr>
            <a:r>
              <a:rPr lang="en-US" dirty="0" smtClean="0"/>
              <a:t>Requestor Supervisor – approves work done by staff member</a:t>
            </a:r>
          </a:p>
          <a:p>
            <a:pPr>
              <a:buFont typeface="Wingdings" pitchFamily="2" charset="2"/>
              <a:buChar char="§"/>
            </a:pPr>
            <a:r>
              <a:rPr lang="en-US" dirty="0" smtClean="0"/>
              <a:t>Department Approver – approves expense to Department budget</a:t>
            </a:r>
          </a:p>
          <a:p>
            <a:pPr>
              <a:buFont typeface="Wingdings" pitchFamily="2" charset="2"/>
              <a:buChar char="§"/>
            </a:pPr>
            <a:r>
              <a:rPr lang="en-US" dirty="0" smtClean="0"/>
              <a:t>Category Approver – needed for Facilities, Technology, and Environmental Health and Safety</a:t>
            </a:r>
          </a:p>
          <a:p>
            <a:pPr>
              <a:buFont typeface="Wingdings" pitchFamily="2" charset="2"/>
              <a:buChar char="§"/>
            </a:pPr>
            <a:r>
              <a:rPr lang="en-US" dirty="0" smtClean="0"/>
              <a:t>Buyer – Purchasing staff processes and generates a purchase order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p:txBody>
          <a:bodyPr/>
          <a:lstStyle/>
          <a:p>
            <a:r>
              <a:rPr lang="en-US" sz="4000" dirty="0" smtClean="0"/>
              <a:t>Budget Stuff</a:t>
            </a:r>
            <a:endParaRPr lang="en-US" sz="4000" dirty="0"/>
          </a:p>
        </p:txBody>
      </p:sp>
      <p:sp>
        <p:nvSpPr>
          <p:cNvPr id="5126" name="Rectangle 6"/>
          <p:cNvSpPr>
            <a:spLocks noGrp="1" noChangeArrowheads="1"/>
          </p:cNvSpPr>
          <p:nvPr>
            <p:ph type="body" idx="1"/>
          </p:nvPr>
        </p:nvSpPr>
        <p:spPr>
          <a:xfrm>
            <a:off x="1752600" y="1395413"/>
            <a:ext cx="6735763" cy="4952488"/>
          </a:xfrm>
        </p:spPr>
        <p:txBody>
          <a:bodyPr/>
          <a:lstStyle/>
          <a:p>
            <a:pPr>
              <a:buNone/>
            </a:pPr>
            <a:r>
              <a:rPr lang="en-US" dirty="0" smtClean="0"/>
              <a:t>	CUNYfirst financial transactions are structured by Business Units and </a:t>
            </a:r>
            <a:r>
              <a:rPr lang="en-US" dirty="0" err="1" smtClean="0"/>
              <a:t>Chartfields</a:t>
            </a:r>
            <a:endParaRPr lang="en-US" dirty="0" smtClean="0"/>
          </a:p>
          <a:p>
            <a:pPr lvl="1">
              <a:buFont typeface="Wingdings" pitchFamily="2" charset="2"/>
              <a:buChar char="§"/>
            </a:pPr>
            <a:r>
              <a:rPr lang="en-US" i="0" dirty="0" smtClean="0"/>
              <a:t>Business Unit - For Tax Levy and IFR, our Business Unit is BKL01</a:t>
            </a:r>
          </a:p>
          <a:p>
            <a:pPr lvl="1">
              <a:buFont typeface="Wingdings" pitchFamily="2" charset="2"/>
              <a:buChar char="§"/>
            </a:pPr>
            <a:r>
              <a:rPr lang="en-US" i="0" dirty="0" err="1" smtClean="0"/>
              <a:t>Chartfield</a:t>
            </a:r>
            <a:r>
              <a:rPr lang="en-US" i="0" dirty="0" smtClean="0"/>
              <a:t> – There are 8 </a:t>
            </a:r>
            <a:r>
              <a:rPr lang="en-US" i="0" dirty="0" err="1" smtClean="0"/>
              <a:t>chartfields</a:t>
            </a:r>
            <a:r>
              <a:rPr lang="en-US" i="0" dirty="0" smtClean="0"/>
              <a:t> that are available.  Each user will have default </a:t>
            </a:r>
            <a:r>
              <a:rPr lang="en-US" i="0" dirty="0" err="1" smtClean="0"/>
              <a:t>chartfields</a:t>
            </a:r>
            <a:r>
              <a:rPr lang="en-US" i="0" dirty="0" smtClean="0"/>
              <a:t> based on their most common transactions.</a:t>
            </a:r>
          </a:p>
          <a:p>
            <a:pPr lvl="1">
              <a:buFont typeface="Wingdings" pitchFamily="2" charset="2"/>
              <a:buChar char="§"/>
            </a:pPr>
            <a:endParaRPr lang="en-US" i="0" dirty="0"/>
          </a:p>
        </p:txBody>
      </p:sp>
      <p:pic>
        <p:nvPicPr>
          <p:cNvPr id="4" name="Picture 4" descr="C:\Users\staff\AppData\Local\Microsoft\Windows\Temporary Internet Files\Content.IE5\HLWV2D7W\MC900433816[1].png"/>
          <p:cNvPicPr>
            <a:picLocks noChangeAspect="1" noChangeArrowheads="1"/>
          </p:cNvPicPr>
          <p:nvPr/>
        </p:nvPicPr>
        <p:blipFill>
          <a:blip r:embed="rId3" cstate="print"/>
          <a:srcRect/>
          <a:stretch>
            <a:fillRect/>
          </a:stretch>
        </p:blipFill>
        <p:spPr bwMode="auto">
          <a:xfrm>
            <a:off x="1934713" y="4441753"/>
            <a:ext cx="1828572" cy="1828572"/>
          </a:xfrm>
          <a:prstGeom prst="rect">
            <a:avLst/>
          </a:prstGeom>
          <a:noFill/>
        </p:spPr>
      </p:pic>
      <p:sp>
        <p:nvSpPr>
          <p:cNvPr id="5" name="TextBox 4"/>
          <p:cNvSpPr txBox="1"/>
          <p:nvPr/>
        </p:nvSpPr>
        <p:spPr>
          <a:xfrm>
            <a:off x="3967438" y="4632455"/>
            <a:ext cx="4420860" cy="1138773"/>
          </a:xfrm>
          <a:prstGeom prst="rect">
            <a:avLst/>
          </a:prstGeom>
          <a:noFill/>
        </p:spPr>
        <p:txBody>
          <a:bodyPr wrap="square" rtlCol="0">
            <a:spAutoFit/>
          </a:bodyPr>
          <a:lstStyle/>
          <a:p>
            <a:pPr algn="ctr"/>
            <a:r>
              <a:rPr lang="en-US" sz="2000" i="1" u="sng" dirty="0" smtClean="0">
                <a:solidFill>
                  <a:schemeClr val="accent2">
                    <a:lumMod val="75000"/>
                  </a:schemeClr>
                </a:solidFill>
              </a:rPr>
              <a:t>Did you know?</a:t>
            </a:r>
          </a:p>
          <a:p>
            <a:pPr algn="ctr"/>
            <a:r>
              <a:rPr lang="en-US" sz="2000" i="1" dirty="0" err="1" smtClean="0">
                <a:solidFill>
                  <a:schemeClr val="accent2">
                    <a:lumMod val="75000"/>
                  </a:schemeClr>
                </a:solidFill>
              </a:rPr>
              <a:t>Chartfields</a:t>
            </a:r>
            <a:r>
              <a:rPr lang="en-US" sz="2000" i="1" dirty="0" smtClean="0">
                <a:solidFill>
                  <a:schemeClr val="accent2">
                    <a:lumMod val="75000"/>
                  </a:schemeClr>
                </a:solidFill>
              </a:rPr>
              <a:t> will provide much greater budget and reporting flexibility than our current structure.</a:t>
            </a:r>
            <a:endParaRPr lang="en-US" sz="2000" i="1" dirty="0">
              <a:solidFill>
                <a:schemeClr val="accent2">
                  <a:lumMod val="75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US" sz="4000" dirty="0" smtClean="0"/>
              <a:t>The Training Plan</a:t>
            </a:r>
            <a:endParaRPr lang="en-US" sz="4000" dirty="0"/>
          </a:p>
        </p:txBody>
      </p:sp>
      <p:sp>
        <p:nvSpPr>
          <p:cNvPr id="7176" name="Rectangle 8"/>
          <p:cNvSpPr>
            <a:spLocks noGrp="1" noChangeArrowheads="1"/>
          </p:cNvSpPr>
          <p:nvPr>
            <p:ph type="body" idx="1"/>
          </p:nvPr>
        </p:nvSpPr>
        <p:spPr>
          <a:xfrm>
            <a:off x="1752600" y="1395412"/>
            <a:ext cx="6858000" cy="4854247"/>
          </a:xfrm>
        </p:spPr>
        <p:txBody>
          <a:bodyPr/>
          <a:lstStyle/>
          <a:p>
            <a:pPr>
              <a:lnSpc>
                <a:spcPct val="90000"/>
              </a:lnSpc>
              <a:buFont typeface="Wingdings" pitchFamily="2" charset="2"/>
              <a:buChar char="§"/>
            </a:pPr>
            <a:r>
              <a:rPr lang="en-US" dirty="0" smtClean="0"/>
              <a:t>Overview Training</a:t>
            </a:r>
          </a:p>
          <a:p>
            <a:pPr>
              <a:lnSpc>
                <a:spcPct val="90000"/>
              </a:lnSpc>
              <a:buFont typeface="Wingdings" pitchFamily="2" charset="2"/>
              <a:buChar char="§"/>
            </a:pPr>
            <a:r>
              <a:rPr lang="en-US" dirty="0" smtClean="0"/>
              <a:t>End User Hands On Training</a:t>
            </a:r>
          </a:p>
          <a:p>
            <a:pPr lvl="1">
              <a:lnSpc>
                <a:spcPct val="90000"/>
              </a:lnSpc>
              <a:buFont typeface="Courier New" pitchFamily="49" charset="0"/>
              <a:buChar char="o"/>
            </a:pPr>
            <a:r>
              <a:rPr lang="en-US" dirty="0" smtClean="0"/>
              <a:t>Creating Requisitions</a:t>
            </a:r>
          </a:p>
          <a:p>
            <a:pPr lvl="1">
              <a:lnSpc>
                <a:spcPct val="90000"/>
              </a:lnSpc>
              <a:buFont typeface="Courier New" pitchFamily="49" charset="0"/>
              <a:buChar char="o"/>
            </a:pPr>
            <a:r>
              <a:rPr lang="en-US" dirty="0" smtClean="0"/>
              <a:t>Department Approvals</a:t>
            </a:r>
          </a:p>
          <a:p>
            <a:pPr lvl="1">
              <a:lnSpc>
                <a:spcPct val="90000"/>
              </a:lnSpc>
              <a:buFont typeface="Courier New" pitchFamily="49" charset="0"/>
              <a:buChar char="o"/>
            </a:pPr>
            <a:r>
              <a:rPr lang="en-US" dirty="0" smtClean="0"/>
              <a:t>Receiving</a:t>
            </a:r>
          </a:p>
          <a:p>
            <a:pPr>
              <a:lnSpc>
                <a:spcPct val="90000"/>
              </a:lnSpc>
              <a:buFont typeface="Wingdings" pitchFamily="2" charset="2"/>
              <a:buChar char="§"/>
            </a:pPr>
            <a:r>
              <a:rPr lang="en-US" dirty="0" smtClean="0"/>
              <a:t>Department Based Hands On Training</a:t>
            </a:r>
          </a:p>
          <a:p>
            <a:pPr>
              <a:lnSpc>
                <a:spcPct val="90000"/>
              </a:lnSpc>
              <a:buFont typeface="Wingdings" pitchFamily="2" charset="2"/>
              <a:buChar char="§"/>
            </a:pPr>
            <a:endParaRPr lang="en-US" dirty="0"/>
          </a:p>
        </p:txBody>
      </p:sp>
      <p:pic>
        <p:nvPicPr>
          <p:cNvPr id="4" name="Picture 4" descr="C:\Users\staff\AppData\Local\Microsoft\Windows\Temporary Internet Files\Content.IE5\HLWV2D7W\MC900433816[1].png"/>
          <p:cNvPicPr>
            <a:picLocks noChangeAspect="1" noChangeArrowheads="1"/>
          </p:cNvPicPr>
          <p:nvPr/>
        </p:nvPicPr>
        <p:blipFill>
          <a:blip r:embed="rId3" cstate="print"/>
          <a:srcRect/>
          <a:stretch>
            <a:fillRect/>
          </a:stretch>
        </p:blipFill>
        <p:spPr bwMode="auto">
          <a:xfrm>
            <a:off x="1934713" y="4320841"/>
            <a:ext cx="1828572" cy="1828572"/>
          </a:xfrm>
          <a:prstGeom prst="rect">
            <a:avLst/>
          </a:prstGeom>
          <a:noFill/>
        </p:spPr>
      </p:pic>
      <p:sp>
        <p:nvSpPr>
          <p:cNvPr id="5" name="TextBox 4"/>
          <p:cNvSpPr txBox="1"/>
          <p:nvPr/>
        </p:nvSpPr>
        <p:spPr>
          <a:xfrm>
            <a:off x="3967438" y="4511543"/>
            <a:ext cx="4420860" cy="1138773"/>
          </a:xfrm>
          <a:prstGeom prst="rect">
            <a:avLst/>
          </a:prstGeom>
          <a:noFill/>
        </p:spPr>
        <p:txBody>
          <a:bodyPr wrap="square" rtlCol="0">
            <a:spAutoFit/>
          </a:bodyPr>
          <a:lstStyle/>
          <a:p>
            <a:pPr algn="ctr"/>
            <a:r>
              <a:rPr lang="en-US" sz="2000" i="1" u="sng" dirty="0" smtClean="0">
                <a:solidFill>
                  <a:schemeClr val="accent2">
                    <a:lumMod val="75000"/>
                  </a:schemeClr>
                </a:solidFill>
              </a:rPr>
              <a:t>Did you know?</a:t>
            </a:r>
          </a:p>
          <a:p>
            <a:pPr algn="ctr"/>
            <a:r>
              <a:rPr lang="en-US" sz="2000" i="1" dirty="0" smtClean="0">
                <a:solidFill>
                  <a:schemeClr val="accent2">
                    <a:lumMod val="75000"/>
                  </a:schemeClr>
                </a:solidFill>
              </a:rPr>
              <a:t>The Fiscal and Business Services Center (FBSC) was created to transition everyone to CUNYfirst.</a:t>
            </a:r>
            <a:endParaRPr lang="en-US" sz="2000" i="1" dirty="0">
              <a:solidFill>
                <a:schemeClr val="accent2">
                  <a:lumMod val="75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US" sz="4000" dirty="0" smtClean="0"/>
              <a:t>What else is different?</a:t>
            </a:r>
            <a:endParaRPr lang="en-US" sz="4000" dirty="0"/>
          </a:p>
        </p:txBody>
      </p:sp>
      <p:sp>
        <p:nvSpPr>
          <p:cNvPr id="7176" name="Rectangle 8"/>
          <p:cNvSpPr>
            <a:spLocks noGrp="1" noChangeArrowheads="1"/>
          </p:cNvSpPr>
          <p:nvPr>
            <p:ph type="body" idx="1"/>
          </p:nvPr>
        </p:nvSpPr>
        <p:spPr>
          <a:xfrm>
            <a:off x="1752600" y="1395413"/>
            <a:ext cx="6858000" cy="4572000"/>
          </a:xfrm>
        </p:spPr>
        <p:txBody>
          <a:bodyPr/>
          <a:lstStyle/>
          <a:p>
            <a:pPr>
              <a:buFont typeface="Wingdings" pitchFamily="2" charset="2"/>
              <a:buChar char="§"/>
            </a:pPr>
            <a:r>
              <a:rPr lang="en-US" dirty="0" smtClean="0"/>
              <a:t>For Fiscal Year 2014, OTPS transactions will be made directly in CUNYfirst and PS and TS transactions will still be processed in the old system.  We will send “translation” information to all departments.</a:t>
            </a:r>
          </a:p>
          <a:p>
            <a:pPr>
              <a:buFont typeface="Wingdings" pitchFamily="2" charset="2"/>
              <a:buChar char="§"/>
            </a:pPr>
            <a:r>
              <a:rPr lang="en-US" dirty="0" smtClean="0"/>
              <a:t>Since CUNYfirst uses standardized Department descriptions, they may not always match what you are used to.</a:t>
            </a:r>
          </a:p>
          <a:p>
            <a:pPr>
              <a:buFont typeface="Wingdings" pitchFamily="2" charset="2"/>
              <a:buChar char="§"/>
            </a:pPr>
            <a:r>
              <a:rPr lang="en-US" dirty="0" smtClean="0"/>
              <a:t>The current HTML and Excel OTPS reports will not be available.  We will use reports in CUNYfirst and create new ones if we need to.</a:t>
            </a:r>
          </a:p>
          <a:p>
            <a:pPr>
              <a:lnSpc>
                <a:spcPct val="90000"/>
              </a:lnSpc>
              <a:buNone/>
            </a:pP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lassroom expectations">
  <a:themeElements>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844_Classroom Expectations_Copyedited">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844_Classroom Expectations_Copyedi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844_Classroom Expectations_Copyedi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844_Classroom Expectations_Copyedi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844_Classroom Expectations_Copyedi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844_Classroom Expectations_Copyedi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844_Classroom Expectations_Copyedi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844_Classroom Expectations_Copyedi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844_Classroom Expectations_Copyedi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844_Classroom Expectations_Copyedi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844_Classroom Expectations_Copyedi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844_Classroom Expectations_Copyedi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844_Classroom Expectations_Copyedited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Classroom expectations</Template>
  <TotalTime>238</TotalTime>
  <Words>541</Words>
  <Application>Microsoft Office PowerPoint</Application>
  <PresentationFormat>On-screen Show (4:3)</PresentationFormat>
  <Paragraphs>69</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Classroom expectations</vt:lpstr>
      <vt:lpstr>Introduction  to CUNYfirst  Finance/Budget</vt:lpstr>
      <vt:lpstr>Training Goal</vt:lpstr>
      <vt:lpstr>Agenda</vt:lpstr>
      <vt:lpstr>CUNYfirst Modules</vt:lpstr>
      <vt:lpstr>Let’s Get Started </vt:lpstr>
      <vt:lpstr>Let’s Buy Something</vt:lpstr>
      <vt:lpstr>Budget Stuff</vt:lpstr>
      <vt:lpstr>The Training Plan</vt:lpstr>
      <vt:lpstr>What else is different?</vt:lpstr>
      <vt:lpstr>What else is different?</vt:lpstr>
      <vt:lpstr>Next Steps…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Tax Levy  Budget</dc:title>
  <dc:creator>Alan</dc:creator>
  <cp:lastModifiedBy>Alan Gilbert</cp:lastModifiedBy>
  <cp:revision>53</cp:revision>
  <dcterms:created xsi:type="dcterms:W3CDTF">2012-09-09T23:22:16Z</dcterms:created>
  <dcterms:modified xsi:type="dcterms:W3CDTF">2013-08-28T11:02:33Z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TC011589511033</vt:lpwstr>
  </property>
</Properties>
</file>